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13.xml" ContentType="application/vnd.openxmlformats-officedocument.presentationml.tags+xml"/>
  <Override PartName="/ppt/tags/tag11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10.xml" ContentType="application/vnd.openxmlformats-officedocument.presentationml.tags+xml"/>
  <Override PartName="/ppt/tags/tag12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97" r:id="rId1"/>
  </p:sldMasterIdLst>
  <p:notesMasterIdLst>
    <p:notesMasterId r:id="rId7"/>
  </p:notesMasterIdLst>
  <p:handoutMasterIdLst>
    <p:handoutMasterId r:id="rId8"/>
  </p:handoutMasterIdLst>
  <p:sldIdLst>
    <p:sldId id="566" r:id="rId2"/>
    <p:sldId id="564" r:id="rId3"/>
    <p:sldId id="565" r:id="rId4"/>
    <p:sldId id="559" r:id="rId5"/>
    <p:sldId id="549" r:id="rId6"/>
  </p:sldIdLst>
  <p:sldSz cx="9144000" cy="6858000" type="screen4x3"/>
  <p:notesSz cx="7315200" cy="96012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025">
          <p15:clr>
            <a:srgbClr val="A4A3A4"/>
          </p15:clr>
        </p15:guide>
        <p15:guide id="4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56AC"/>
    <a:srgbClr val="C1E0FF"/>
    <a:srgbClr val="002060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94" autoAdjust="0"/>
    <p:restoredTop sz="95933" autoAdjust="0"/>
  </p:normalViewPr>
  <p:slideViewPr>
    <p:cSldViewPr snapToGrid="0">
      <p:cViewPr varScale="1">
        <p:scale>
          <a:sx n="78" d="100"/>
          <a:sy n="78" d="100"/>
        </p:scale>
        <p:origin x="1445" y="67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3408" y="-978"/>
      </p:cViewPr>
      <p:guideLst>
        <p:guide orient="horz" pos="2929"/>
        <p:guide pos="2160"/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02" tIns="47952" rIns="95902" bIns="47952" numCol="1" anchor="t" anchorCtr="0" compatLnSpc="1">
            <a:prstTxWarp prst="textNoShape">
              <a:avLst/>
            </a:prstTxWarp>
          </a:bodyPr>
          <a:lstStyle>
            <a:lvl1pPr defTabSz="95962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2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02" tIns="47952" rIns="95902" bIns="47952" numCol="1" anchor="t" anchorCtr="0" compatLnSpc="1">
            <a:prstTxWarp prst="textNoShape">
              <a:avLst/>
            </a:prstTxWarp>
          </a:bodyPr>
          <a:lstStyle>
            <a:lvl1pPr algn="r" defTabSz="95962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2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02" tIns="47952" rIns="95902" bIns="47952" numCol="1" anchor="b" anchorCtr="0" compatLnSpc="1">
            <a:prstTxWarp prst="textNoShape">
              <a:avLst/>
            </a:prstTxWarp>
          </a:bodyPr>
          <a:lstStyle>
            <a:lvl1pPr defTabSz="95962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2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02" tIns="47952" rIns="95902" bIns="47952" numCol="1" anchor="b" anchorCtr="0" compatLnSpc="1">
            <a:prstTxWarp prst="textNoShape">
              <a:avLst/>
            </a:prstTxWarp>
          </a:bodyPr>
          <a:lstStyle>
            <a:lvl1pPr algn="r" defTabSz="95962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BBBFFB1-7E9B-4C6F-9591-B738EDFFB6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2005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0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>
            <a:lvl1pPr algn="l" defTabSz="96631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Revised:</a:t>
            </a:r>
          </a:p>
          <a:p>
            <a:pPr>
              <a:defRPr/>
            </a:pPr>
            <a:r>
              <a:rPr lang="en-US" dirty="0"/>
              <a:t>02/2018</a:t>
            </a:r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471488"/>
            <a:ext cx="3305175" cy="247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4" y="3116454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55648" y="9160489"/>
            <a:ext cx="3803904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>
            <a:lvl1pPr defTabSz="966312">
              <a:defRPr sz="1000">
                <a:latin typeface="Arial" charset="0"/>
                <a:cs typeface="+mn-cs"/>
              </a:defRPr>
            </a:lvl1pPr>
          </a:lstStyle>
          <a:p>
            <a:pPr algn="ctr">
              <a:defRPr/>
            </a:pPr>
            <a:r>
              <a:rPr lang="en-US" dirty="0"/>
              <a:t>DWI Detection and Standardized Field Sobriety Testing</a:t>
            </a:r>
          </a:p>
          <a:p>
            <a:pPr algn="ctr">
              <a:defRPr/>
            </a:pPr>
            <a:r>
              <a:rPr lang="en-US" dirty="0"/>
              <a:t>Dry Lab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59552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>
            <a:lvl1pPr algn="r" defTabSz="96631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Session 11-A</a:t>
            </a:r>
          </a:p>
          <a:p>
            <a:pPr>
              <a:defRPr/>
            </a:pPr>
            <a:r>
              <a:rPr lang="en-US" dirty="0"/>
              <a:t>Page </a:t>
            </a:r>
            <a:fld id="{5A28E318-2C4E-4CB3-A684-EBCD3CD9C83B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of 18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87680" y="3022017"/>
            <a:ext cx="63398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8736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0400" y="201613"/>
            <a:ext cx="3400425" cy="2551112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xfrm>
            <a:off x="582615" y="4560891"/>
            <a:ext cx="6186487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i="1">
              <a:latin typeface="+mn-lt"/>
            </a:endParaRPr>
          </a:p>
          <a:p>
            <a:endParaRPr lang="en-US" altLang="en-US">
              <a:latin typeface="+mn-lt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/>
              <a:t>DWI Detection and Standardized Field Sobriety Testing</a:t>
            </a:r>
          </a:p>
          <a:p>
            <a:pPr algn="ctr">
              <a:defRPr/>
            </a:pPr>
            <a:r>
              <a:rPr lang="en-US"/>
              <a:t>Dry Lab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11-A</a:t>
            </a:r>
          </a:p>
          <a:p>
            <a:pPr>
              <a:defRPr/>
            </a:pPr>
            <a:r>
              <a:rPr lang="en-US"/>
              <a:t>Page </a:t>
            </a:r>
            <a:fld id="{5A28E318-2C4E-4CB3-A684-EBCD3CD9C83B}" type="slidenum">
              <a:rPr lang="en-US" smtClean="0"/>
              <a:pPr>
                <a:defRPr/>
              </a:pPr>
              <a:t>1</a:t>
            </a:fld>
            <a:r>
              <a:rPr lang="en-US"/>
              <a:t> of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351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17700" y="276225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7200" y="3116454"/>
            <a:ext cx="6424864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/>
              <a:t>DWI Detection and Standardized Field Sobriety Testing</a:t>
            </a:r>
          </a:p>
          <a:p>
            <a:pPr algn="ctr">
              <a:defRPr/>
            </a:pPr>
            <a:r>
              <a:rPr lang="en-US"/>
              <a:t>Dry Lab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11-A</a:t>
            </a:r>
          </a:p>
          <a:p>
            <a:pPr>
              <a:defRPr/>
            </a:pPr>
            <a:r>
              <a:rPr lang="en-US"/>
              <a:t>Page </a:t>
            </a:r>
            <a:fld id="{5A28E318-2C4E-4CB3-A684-EBCD3CD9C83B}" type="slidenum">
              <a:rPr lang="en-US" smtClean="0"/>
              <a:pPr>
                <a:defRPr/>
              </a:pPr>
              <a:t>2</a:t>
            </a:fld>
            <a:r>
              <a:rPr lang="en-US"/>
              <a:t> of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931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17700" y="201613"/>
            <a:ext cx="3400425" cy="25511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45168" y="3116454"/>
            <a:ext cx="6412832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200" b="1" i="1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/>
              <a:t>DWI Detection and Standardized Field Sobriety Testing</a:t>
            </a:r>
          </a:p>
          <a:p>
            <a:pPr algn="ctr">
              <a:defRPr/>
            </a:pPr>
            <a:r>
              <a:rPr lang="en-US"/>
              <a:t>Dry Lab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11-A</a:t>
            </a:r>
          </a:p>
          <a:p>
            <a:pPr>
              <a:defRPr/>
            </a:pPr>
            <a:r>
              <a:rPr lang="en-US"/>
              <a:t>Page </a:t>
            </a:r>
            <a:fld id="{5A28E318-2C4E-4CB3-A684-EBCD3CD9C83B}" type="slidenum">
              <a:rPr lang="en-US" smtClean="0"/>
              <a:pPr>
                <a:defRPr/>
              </a:pPr>
              <a:t>3</a:t>
            </a:fld>
            <a:r>
              <a:rPr lang="en-US"/>
              <a:t> of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691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0400" y="239713"/>
            <a:ext cx="3400425" cy="2549525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xfrm>
            <a:off x="457200" y="3116454"/>
            <a:ext cx="6412832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/>
              <a:t>DWI Detection and Standardized Field Sobriety Testing</a:t>
            </a:r>
          </a:p>
          <a:p>
            <a:pPr algn="ctr">
              <a:defRPr/>
            </a:pPr>
            <a:r>
              <a:rPr lang="en-US"/>
              <a:t>Dry Lab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11-A</a:t>
            </a:r>
          </a:p>
          <a:p>
            <a:pPr>
              <a:defRPr/>
            </a:pPr>
            <a:r>
              <a:rPr lang="en-US"/>
              <a:t>Page </a:t>
            </a:r>
            <a:fld id="{5A28E318-2C4E-4CB3-A684-EBCD3CD9C83B}" type="slidenum">
              <a:rPr lang="en-US" smtClean="0"/>
              <a:pPr>
                <a:defRPr/>
              </a:pPr>
              <a:t>4</a:t>
            </a:fld>
            <a:r>
              <a:rPr lang="en-US"/>
              <a:t> of 18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0400" y="239713"/>
            <a:ext cx="3400425" cy="2549525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3"/>
          </p:nvPr>
        </p:nvSpPr>
        <p:spPr>
          <a:xfrm>
            <a:off x="457200" y="3116454"/>
            <a:ext cx="6424863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/>
              <a:t>DWI Detection and Standardized Field Sobriety Testing</a:t>
            </a:r>
          </a:p>
          <a:p>
            <a:pPr algn="ctr">
              <a:defRPr/>
            </a:pPr>
            <a:r>
              <a:rPr lang="en-US"/>
              <a:t>Dry Lab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11-A</a:t>
            </a:r>
          </a:p>
          <a:p>
            <a:pPr>
              <a:defRPr/>
            </a:pPr>
            <a:r>
              <a:rPr lang="en-US"/>
              <a:t>Page </a:t>
            </a:r>
            <a:fld id="{5A28E318-2C4E-4CB3-A684-EBCD3CD9C83B}" type="slidenum">
              <a:rPr lang="en-US" smtClean="0"/>
              <a:pPr>
                <a:defRPr/>
              </a:pPr>
              <a:t>5</a:t>
            </a:fld>
            <a:r>
              <a:rPr lang="en-US"/>
              <a:t> of 18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30425"/>
            <a:ext cx="82296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10A-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6127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9102"/>
            <a:ext cx="8229600" cy="64008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583140"/>
            <a:ext cx="8229600" cy="4297680"/>
          </a:xfr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26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10A-</a:t>
            </a:r>
            <a:fld id="{EE272712-1C13-4D5F-84E2-87323ADE61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6591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10A-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9532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/>
          <p:cNvSpPr>
            <a:spLocks noGrp="1"/>
          </p:cNvSpPr>
          <p:nvPr>
            <p:ph sz="quarter" idx="1" hasCustomPrompt="1"/>
          </p:nvPr>
        </p:nvSpPr>
        <p:spPr>
          <a:xfrm>
            <a:off x="457200" y="1645920"/>
            <a:ext cx="8229600" cy="4297680"/>
          </a:xfrm>
          <a:prstGeom prst="rect">
            <a:avLst/>
          </a:prstGeo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26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10A-</a:t>
            </a:r>
            <a:fld id="{186D7862-07C7-499A-8D93-67DA0EAE7E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0961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10A-</a:t>
            </a:r>
            <a:fld id="{D8579276-E65D-439F-98B1-C92025F409C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598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10A-</a:t>
            </a:r>
            <a:fld id="{1F1E41BF-2137-4E69-92AB-C0EC7576920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3865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BED88BE-628B-4BBB-8AE5-B42C4F96C1CD}"/>
              </a:ext>
            </a:extLst>
          </p:cNvPr>
          <p:cNvSpPr/>
          <p:nvPr userDrawn="1"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9" name="Rectangle 3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457200" y="640080"/>
            <a:ext cx="822960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Title </a:t>
            </a:r>
          </a:p>
        </p:txBody>
      </p:sp>
      <p:sp>
        <p:nvSpPr>
          <p:cNvPr id="1030" name="Text Box 4"/>
          <p:cNvSpPr txBox="1">
            <a:spLocks noChangeArrowheads="1"/>
          </p:cNvSpPr>
          <p:nvPr userDrawn="1"/>
        </p:nvSpPr>
        <p:spPr bwMode="auto">
          <a:xfrm>
            <a:off x="111125" y="6508115"/>
            <a:ext cx="6361113" cy="3385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b="0" dirty="0">
                <a:solidFill>
                  <a:schemeClr val="bg1"/>
                </a:solidFill>
                <a:latin typeface="Arial Black" panose="020B0A04020102020204" pitchFamily="34" charset="0"/>
              </a:rPr>
              <a:t>DWI DETECTION &amp; SFST</a:t>
            </a:r>
          </a:p>
        </p:txBody>
      </p:sp>
      <p:sp>
        <p:nvSpPr>
          <p:cNvPr id="1031" name="Rectangle 6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457200" y="1645920"/>
            <a:ext cx="8229600" cy="429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1032" name="Rectangle 7"/>
          <p:cNvSpPr>
            <a:spLocks noChangeArrowheads="1"/>
          </p:cNvSpPr>
          <p:nvPr userDrawn="1"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6835775" y="64888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chemeClr val="bg1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10A-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2E4444-E865-4450-99F0-43D05C4E0111}"/>
              </a:ext>
            </a:extLst>
          </p:cNvPr>
          <p:cNvSpPr/>
          <p:nvPr userDrawn="1"/>
        </p:nvSpPr>
        <p:spPr>
          <a:xfrm>
            <a:off x="0" y="-11430"/>
            <a:ext cx="9144000" cy="36576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37">
            <a:extLst>
              <a:ext uri="{FF2B5EF4-FFF2-40B4-BE49-F238E27FC236}">
                <a16:creationId xmlns:a16="http://schemas.microsoft.com/office/drawing/2014/main" id="{646171A4-996B-46B2-ADA5-F57C4CD5432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0932" y="17561"/>
            <a:ext cx="787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spc="300" dirty="0">
                <a:solidFill>
                  <a:srgbClr val="FFFFFF"/>
                </a:solidFill>
                <a:latin typeface="Arial Narrow" panose="020B0606020202030204" pitchFamily="34" charset="0"/>
              </a:rPr>
              <a:t>Session 10-A – Dry Lab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7F04C19-9E04-4DFF-8D49-899DEA97774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</p:spTree>
    <p:custDataLst>
      <p:tags r:id="rId8"/>
    </p:custDataLst>
    <p:extLst>
      <p:ext uri="{BB962C8B-B14F-4D97-AF65-F5344CB8AC3E}">
        <p14:creationId xmlns:p14="http://schemas.microsoft.com/office/powerpoint/2010/main" val="2951187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600" b="0">
          <a:solidFill>
            <a:srgbClr val="000000"/>
          </a:solidFill>
          <a:latin typeface="+mj-lt"/>
          <a:ea typeface="+mn-ea"/>
          <a:cs typeface="+mn-cs"/>
        </a:defRPr>
      </a:lvl1pPr>
      <a:lvl2pPr marL="571500" indent="-3429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–"/>
        <a:defRPr sz="2600" b="0">
          <a:solidFill>
            <a:srgbClr val="000000"/>
          </a:solidFill>
          <a:latin typeface="+mj-lt"/>
        </a:defRPr>
      </a:lvl2pPr>
      <a:lvl3pPr marL="800100" indent="-342900" algn="l" rtl="0" eaLnBrk="0" fontAlgn="base" hangingPunct="0">
        <a:spcBef>
          <a:spcPct val="0"/>
        </a:spcBef>
        <a:spcAft>
          <a:spcPct val="0"/>
        </a:spcAft>
        <a:buFont typeface="Wingdings" panose="05000000000000000000" pitchFamily="2" charset="2"/>
        <a:buChar char="ü"/>
        <a:defRPr sz="2600" b="0">
          <a:solidFill>
            <a:srgbClr val="000000"/>
          </a:solidFill>
          <a:latin typeface="+mj-lt"/>
        </a:defRPr>
      </a:lvl3pPr>
      <a:lvl4pPr marL="1028700" indent="-342900" algn="l" rtl="0" eaLnBrk="0" fontAlgn="base" hangingPunct="0">
        <a:spcBef>
          <a:spcPct val="0"/>
        </a:spcBef>
        <a:spcAft>
          <a:spcPct val="0"/>
        </a:spcAft>
        <a:buFont typeface="Courier New" panose="02070309020205020404" pitchFamily="49" charset="0"/>
        <a:buChar char="o"/>
        <a:defRPr sz="2600" b="0">
          <a:solidFill>
            <a:srgbClr val="000000"/>
          </a:solidFill>
          <a:latin typeface="+mj-lt"/>
        </a:defRPr>
      </a:lvl4pPr>
      <a:lvl5pPr marL="1371600" indent="-230188" algn="l" rtl="0" eaLnBrk="0" fontAlgn="base" hangingPunct="0">
        <a:spcBef>
          <a:spcPct val="0"/>
        </a:spcBef>
        <a:spcAft>
          <a:spcPct val="0"/>
        </a:spcAft>
        <a:buFont typeface="Trebuchet MS" pitchFamily="34" charset="0"/>
        <a:buChar char="―"/>
        <a:tabLst/>
        <a:defRPr sz="2600" b="0">
          <a:solidFill>
            <a:srgbClr val="000000"/>
          </a:solidFill>
          <a:latin typeface="+mj-lt"/>
        </a:defRPr>
      </a:lvl5pPr>
      <a:lvl6pPr marL="18351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6pPr>
      <a:lvl7pPr marL="22923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7pPr>
      <a:lvl8pPr marL="27495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8pPr>
      <a:lvl9pPr marL="32067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558799" y="2163990"/>
            <a:ext cx="3556000" cy="854075"/>
          </a:xfrm>
        </p:spPr>
        <p:txBody>
          <a:bodyPr/>
          <a:lstStyle/>
          <a:p>
            <a:r>
              <a:rPr lang="en-US" altLang="en-US" dirty="0"/>
              <a:t>Session 10-A</a:t>
            </a: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486954" y="3018065"/>
            <a:ext cx="3699691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Dry Lab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8448" y="1662545"/>
            <a:ext cx="4120832" cy="2748563"/>
          </a:xfrm>
          <a:prstGeom prst="rect">
            <a:avLst/>
          </a:prstGeom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179" y="5435934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83" y="5660044"/>
            <a:ext cx="1136643" cy="7592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809" y="5844671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07217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43346" y="1702676"/>
            <a:ext cx="8257310" cy="4393324"/>
          </a:xfrm>
        </p:spPr>
        <p:txBody>
          <a:bodyPr/>
          <a:lstStyle/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b="0" dirty="0"/>
              <a:t>Properly administer SFSTs 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b="0" dirty="0"/>
              <a:t>Properly observe and record subject’s performance utilizing standard note-taking guide 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b="0" dirty="0"/>
              <a:t>Properly interpret subject’s performance 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b="0" dirty="0"/>
              <a:t>Properly use and maintain SFST Log </a:t>
            </a: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Learning Objectives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10A-</a:t>
            </a:r>
            <a:fld id="{D9EA298E-748C-4058-B63A-3BEC77C2853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8" name="Graphic 7" descr="Bullseye">
            <a:extLst>
              <a:ext uri="{FF2B5EF4-FFF2-40B4-BE49-F238E27FC236}">
                <a16:creationId xmlns:a16="http://schemas.microsoft.com/office/drawing/2014/main" id="{B64F9485-D4F4-4B68-96E6-83C6AB266A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01546" y="3481875"/>
            <a:ext cx="3000449" cy="300044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70104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sz="quarter" idx="1"/>
          </p:nvPr>
        </p:nvSpPr>
        <p:spPr>
          <a:xfrm>
            <a:off x="450272" y="1598623"/>
            <a:ext cx="8243455" cy="4380146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sz="2600" b="0" dirty="0"/>
              <a:t>Same teams as dry run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sz="2600" b="0" dirty="0"/>
              <a:t>Each subject will be viewed performing all three tasks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sz="2600" b="0" dirty="0"/>
              <a:t>Only one opportunity to view each subject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sz="2600" b="0" dirty="0"/>
              <a:t>Record number of clues observed in appropriate boxes on video recording worksheet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Procedures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10A-</a:t>
            </a:r>
            <a:fld id="{D9EA298E-748C-4058-B63A-3BEC77C2853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4888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SFST Log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10A-</a:t>
            </a:r>
            <a:fld id="{D9EA298E-748C-4058-B63A-3BEC77C2853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C9A6CD-F5DD-4328-90A6-C9281EB3938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6733"/>
          <a:stretch/>
        </p:blipFill>
        <p:spPr>
          <a:xfrm>
            <a:off x="24713" y="1629150"/>
            <a:ext cx="9119287" cy="3402106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EF9248A4-758C-4A42-B651-35C5622FE5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7466" y="2254865"/>
            <a:ext cx="7349068" cy="1778000"/>
          </a:xfrm>
        </p:spPr>
        <p:txBody>
          <a:bodyPr/>
          <a:lstStyle/>
          <a:p>
            <a:r>
              <a:rPr lang="en-US" altLang="en-US" sz="4400" dirty="0"/>
              <a:t>Questions?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10A-</a:t>
            </a:r>
            <a:fld id="{D9EA298E-748C-4058-B63A-3BEC77C2853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Kathleen\Desktop\HSIP Courses\HSIP Prototype\nhi_HSIP_prototype_KK1.ppt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1 - &amp;quot;Session 10-A&amp;quot;&quot;/&gt;&lt;property id=&quot;20307&quot; value=&quot;566&quot;/&gt;&lt;/object&gt;&lt;object type=&quot;3&quot; unique_id=&quot;178551&quot;&gt;&lt;property id=&quot;20148&quot; value=&quot;5&quot;/&gt;&lt;property id=&quot;20300&quot; value=&quot;Slide 2 - &amp;quot;Learning Objectives&amp;quot;&quot;/&gt;&lt;property id=&quot;20307&quot; value=&quot;564&quot;/&gt;&lt;/object&gt;&lt;object type=&quot;3&quot; unique_id=&quot;178552&quot;&gt;&lt;property id=&quot;20148&quot; value=&quot;5&quot;/&gt;&lt;property id=&quot;20300&quot; value=&quot;Slide 3 - &amp;quot;Procedures&amp;quot;&quot;/&gt;&lt;property id=&quot;20307&quot; value=&quot;565&quot;/&gt;&lt;/object&gt;&lt;object type=&quot;3&quot; unique_id=&quot;178553&quot;&gt;&lt;property id=&quot;20148&quot; value=&quot;5&quot;/&gt;&lt;property id=&quot;20300&quot; value=&quot;Slide 4 - &amp;quot;SFST Log&amp;quot;&quot;/&gt;&lt;property id=&quot;20307&quot; value=&quot;559&quot;/&gt;&lt;/object&gt;&lt;object type=&quot;3&quot; unique_id=&quot;178554&quot;&gt;&lt;property id=&quot;20148&quot; value=&quot;5&quot;/&gt;&lt;property id=&quot;20300&quot; value=&quot;Slide 5 - &amp;quot;QUESTIONS?&amp;quot;&quot;/&gt;&lt;property id=&quot;20307&quot; value=&quot;549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SLIDE_COUNT" val="5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ARTICULATE_PROJECT_OPEN" val="0"/>
  <p:tag name="ARTICULATE_DESIGN_ID_3_DEFAULT DESIGN" val="W4dhsHNV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Default Design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FFFFFF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3_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B32317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FFFFFF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DCCF0BBFCB640886DBD6AA5C4DF7C" ma:contentTypeVersion="20" ma:contentTypeDescription="Create a new document." ma:contentTypeScope="" ma:versionID="c48114ac0c51b36d66285bf2f6f44c61">
  <xsd:schema xmlns:xsd="http://www.w3.org/2001/XMLSchema" xmlns:xs="http://www.w3.org/2001/XMLSchema" xmlns:p="http://schemas.microsoft.com/office/2006/metadata/properties" xmlns:ns1="http://schemas.microsoft.com/sharepoint/v3" xmlns:ns2="d1f51b4b-47f1-4e3b-a064-a1e52dfcf961" xmlns:ns3="bb67591a-a4e0-4be5-8606-6b03c887204c" targetNamespace="http://schemas.microsoft.com/office/2006/metadata/properties" ma:root="true" ma:fieldsID="5d29e4caccaf2cf77bae175b74f9e921" ns1:_="" ns2:_="" ns3:_="">
    <xsd:import namespace="http://schemas.microsoft.com/sharepoint/v3"/>
    <xsd:import namespace="d1f51b4b-47f1-4e3b-a064-a1e52dfcf961"/>
    <xsd:import namespace="bb67591a-a4e0-4be5-8606-6b03c88720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51b4b-47f1-4e3b-a064-a1e52dfcf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fb2d66a-8a76-45f0-bdd8-73588bd3e2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67591a-a4e0-4be5-8606-6b03c887204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05b25a2b-8c2b-4d04-9457-f84f85fcc237}" ma:internalName="TaxCatchAll" ma:showField="CatchAllData" ma:web="bb67591a-a4e0-4be5-8606-6b03c88720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1f51b4b-47f1-4e3b-a064-a1e52dfcf961">
      <Terms xmlns="http://schemas.microsoft.com/office/infopath/2007/PartnerControls"/>
    </lcf76f155ced4ddcb4097134ff3c332f>
    <_Flow_SignoffStatus xmlns="d1f51b4b-47f1-4e3b-a064-a1e52dfcf961" xsi:nil="true"/>
    <TaxCatchAll xmlns="bb67591a-a4e0-4be5-8606-6b03c887204c" xsi:nil="true"/>
  </documentManagement>
</p:properties>
</file>

<file path=customXml/itemProps1.xml><?xml version="1.0" encoding="utf-8"?>
<ds:datastoreItem xmlns:ds="http://schemas.openxmlformats.org/officeDocument/2006/customXml" ds:itemID="{E907F9D1-A874-4EBC-9CBD-CB682A8C182E}"/>
</file>

<file path=customXml/itemProps2.xml><?xml version="1.0" encoding="utf-8"?>
<ds:datastoreItem xmlns:ds="http://schemas.openxmlformats.org/officeDocument/2006/customXml" ds:itemID="{1C1D7368-3599-4ADB-A9B5-0E3BBA1985EA}"/>
</file>

<file path=customXml/itemProps3.xml><?xml version="1.0" encoding="utf-8"?>
<ds:datastoreItem xmlns:ds="http://schemas.openxmlformats.org/officeDocument/2006/customXml" ds:itemID="{D897CC13-4E3B-41FB-9BC2-DE40F33D77CB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39954</TotalTime>
  <Words>161</Words>
  <Application>Microsoft Office PowerPoint</Application>
  <PresentationFormat>On-screen Show (4:3)</PresentationFormat>
  <Paragraphs>48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Arial Narrow</vt:lpstr>
      <vt:lpstr>Calibri</vt:lpstr>
      <vt:lpstr>Courier New</vt:lpstr>
      <vt:lpstr>Trebuchet MS</vt:lpstr>
      <vt:lpstr>Wingdings</vt:lpstr>
      <vt:lpstr>4_Default Design</vt:lpstr>
      <vt:lpstr>Session 10-A</vt:lpstr>
      <vt:lpstr>Learning Objectives</vt:lpstr>
      <vt:lpstr>Procedures</vt:lpstr>
      <vt:lpstr>SFST Log</vt:lpstr>
      <vt:lpstr>Questions?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Kathleen</dc:creator>
  <cp:lastModifiedBy>Ziegler, Amy (TSI)</cp:lastModifiedBy>
  <cp:revision>848</cp:revision>
  <cp:lastPrinted>2018-01-22T20:38:08Z</cp:lastPrinted>
  <dcterms:created xsi:type="dcterms:W3CDTF">2005-12-09T17:41:03Z</dcterms:created>
  <dcterms:modified xsi:type="dcterms:W3CDTF">2022-10-28T17:14:21Z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EFFE98CE-190B-47E6-B199-F550DCF284BE</vt:lpwstr>
  </property>
  <property fmtid="{D5CDD505-2E9C-101B-9397-08002B2CF9AE}" pid="3" name="ArticulatePath">
    <vt:lpwstr>SFST_PPT_10-A April 2021</vt:lpwstr>
  </property>
  <property fmtid="{D5CDD505-2E9C-101B-9397-08002B2CF9AE}" pid="4" name="ContentTypeId">
    <vt:lpwstr>0x010100A31DCCF0BBFCB640886DBD6AA5C4DF7C</vt:lpwstr>
  </property>
</Properties>
</file>